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F86"/>
    <a:srgbClr val="FD8073"/>
    <a:srgbClr val="F6CEB8"/>
    <a:srgbClr val="F1B28F"/>
    <a:srgbClr val="FFCC66"/>
    <a:srgbClr val="D888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92B69C9-FC0C-4625-9EC9-6F6C8950F523}" type="datetimeFigureOut">
              <a:rPr lang="en-US" smtClean="0"/>
              <a:t>6/8/2023</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8FF0295-7461-40A2-8E5E-132EE22F84F3}" type="slidenum">
              <a:rPr lang="en-US" smtClean="0"/>
              <a:t>‹#›</a:t>
            </a:fld>
            <a:endParaRPr lang="en-US"/>
          </a:p>
        </p:txBody>
      </p:sp>
    </p:spTree>
    <p:extLst>
      <p:ext uri="{BB962C8B-B14F-4D97-AF65-F5344CB8AC3E}">
        <p14:creationId xmlns:p14="http://schemas.microsoft.com/office/powerpoint/2010/main" val="2488187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FF0295-7461-40A2-8E5E-132EE22F84F3}" type="slidenum">
              <a:rPr lang="en-US" smtClean="0"/>
              <a:t>1</a:t>
            </a:fld>
            <a:endParaRPr lang="en-US"/>
          </a:p>
        </p:txBody>
      </p:sp>
    </p:spTree>
    <p:extLst>
      <p:ext uri="{BB962C8B-B14F-4D97-AF65-F5344CB8AC3E}">
        <p14:creationId xmlns:p14="http://schemas.microsoft.com/office/powerpoint/2010/main" val="2213925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EA54AE4-1A9C-4FAA-972D-11BD88672F4D}" type="datetimeFigureOut">
              <a:rPr lang="en-GB" smtClean="0"/>
              <a:t>08/06/2023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2450112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A54AE4-1A9C-4FAA-972D-11BD88672F4D}" type="datetimeFigureOut">
              <a:rPr lang="en-GB" smtClean="0"/>
              <a:t>08/06/2023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393644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A54AE4-1A9C-4FAA-972D-11BD88672F4D}" type="datetimeFigureOut">
              <a:rPr lang="en-GB" smtClean="0"/>
              <a:t>08/06/2023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3459336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EA54AE4-1A9C-4FAA-972D-11BD88672F4D}" type="datetimeFigureOut">
              <a:rPr lang="en-GB" smtClean="0"/>
              <a:t>08/06/2023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3305700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54AE4-1A9C-4FAA-972D-11BD88672F4D}" type="datetimeFigureOut">
              <a:rPr lang="en-GB" smtClean="0"/>
              <a:t>08/06/2023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1916880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EA54AE4-1A9C-4FAA-972D-11BD88672F4D}" type="datetimeFigureOut">
              <a:rPr lang="en-GB" smtClean="0"/>
              <a:t>08/06/2023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2461668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EA54AE4-1A9C-4FAA-972D-11BD88672F4D}" type="datetimeFigureOut">
              <a:rPr lang="en-GB" smtClean="0"/>
              <a:t>08/06/2023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219448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EA54AE4-1A9C-4FAA-972D-11BD88672F4D}" type="datetimeFigureOut">
              <a:rPr lang="en-GB" smtClean="0"/>
              <a:t>08/06/2023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2867070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54AE4-1A9C-4FAA-972D-11BD88672F4D}" type="datetimeFigureOut">
              <a:rPr lang="en-GB" smtClean="0"/>
              <a:t>08/06/2023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1913097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A54AE4-1A9C-4FAA-972D-11BD88672F4D}" type="datetimeFigureOut">
              <a:rPr lang="en-GB" smtClean="0"/>
              <a:t>08/06/2023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4134461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A54AE4-1A9C-4FAA-972D-11BD88672F4D}" type="datetimeFigureOut">
              <a:rPr lang="en-GB" smtClean="0"/>
              <a:t>08/06/2023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E11E47-5494-4DAB-B5F8-E782F5205118}" type="slidenum">
              <a:rPr lang="en-GB" smtClean="0"/>
              <a:t>‹#›</a:t>
            </a:fld>
            <a:endParaRPr lang="en-GB"/>
          </a:p>
        </p:txBody>
      </p:sp>
    </p:spTree>
    <p:extLst>
      <p:ext uri="{BB962C8B-B14F-4D97-AF65-F5344CB8AC3E}">
        <p14:creationId xmlns:p14="http://schemas.microsoft.com/office/powerpoint/2010/main" val="1041714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54AE4-1A9C-4FAA-972D-11BD88672F4D}" type="datetimeFigureOut">
              <a:rPr lang="en-GB" smtClean="0"/>
              <a:t>08/06/2023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E11E47-5494-4DAB-B5F8-E782F5205118}" type="slidenum">
              <a:rPr lang="en-GB" smtClean="0"/>
              <a:t>‹#›</a:t>
            </a:fld>
            <a:endParaRPr lang="en-GB"/>
          </a:p>
        </p:txBody>
      </p:sp>
    </p:spTree>
    <p:extLst>
      <p:ext uri="{BB962C8B-B14F-4D97-AF65-F5344CB8AC3E}">
        <p14:creationId xmlns:p14="http://schemas.microsoft.com/office/powerpoint/2010/main" val="3419105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8206"/>
            <a:ext cx="12192000" cy="874330"/>
          </a:xfrm>
          <a:solidFill>
            <a:schemeClr val="accent1">
              <a:lumMod val="60000"/>
              <a:lumOff val="40000"/>
            </a:schemeClr>
          </a:solidFill>
        </p:spPr>
        <p:txBody>
          <a:bodyPr>
            <a:noAutofit/>
          </a:bodyPr>
          <a:lstStyle/>
          <a:p>
            <a:r>
              <a:rPr lang="en-GB" sz="2800" b="1" dirty="0"/>
              <a:t>Explorers Spring Term 2 –Powerful People</a:t>
            </a:r>
            <a:br>
              <a:rPr lang="en-GB" sz="2800" b="1" dirty="0"/>
            </a:br>
            <a:r>
              <a:rPr lang="en-GB" sz="2800" b="1" dirty="0"/>
              <a:t>Overview, Vocabulary and Sticky Knowledge</a:t>
            </a:r>
          </a:p>
        </p:txBody>
      </p:sp>
      <p:sp>
        <p:nvSpPr>
          <p:cNvPr id="3" name="Subtitle 2"/>
          <p:cNvSpPr>
            <a:spLocks noGrp="1"/>
          </p:cNvSpPr>
          <p:nvPr>
            <p:ph type="subTitle" idx="1"/>
          </p:nvPr>
        </p:nvSpPr>
        <p:spPr>
          <a:xfrm>
            <a:off x="3936480" y="1085347"/>
            <a:ext cx="8013040" cy="5645120"/>
          </a:xfrm>
          <a:solidFill>
            <a:schemeClr val="accent1">
              <a:lumMod val="40000"/>
              <a:lumOff val="60000"/>
            </a:schemeClr>
          </a:solidFill>
          <a:ln>
            <a:solidFill>
              <a:schemeClr val="accent6">
                <a:lumMod val="50000"/>
              </a:schemeClr>
            </a:solidFill>
          </a:ln>
        </p:spPr>
        <p:txBody>
          <a:bodyPr/>
          <a:lstStyle/>
          <a:p>
            <a:r>
              <a:rPr lang="en-GB" b="1" u="sng" dirty="0">
                <a:latin typeface="+mj-lt"/>
              </a:rPr>
              <a:t>Key Vocabulary </a:t>
            </a:r>
            <a:endParaRPr lang="en-GB" sz="1800" dirty="0">
              <a:latin typeface="+mj-lt"/>
            </a:endParaRPr>
          </a:p>
          <a:p>
            <a:endParaRPr lang="en-GB" sz="1800" dirty="0">
              <a:latin typeface="+mj-lt"/>
            </a:endParaRPr>
          </a:p>
        </p:txBody>
      </p:sp>
      <p:sp>
        <p:nvSpPr>
          <p:cNvPr id="4" name="Isosceles Triangle 3"/>
          <p:cNvSpPr/>
          <p:nvPr/>
        </p:nvSpPr>
        <p:spPr>
          <a:xfrm>
            <a:off x="5650411" y="1567185"/>
            <a:ext cx="6299109" cy="5025728"/>
          </a:xfrm>
          <a:prstGeom prst="triangle">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j-lt"/>
            </a:endParaRPr>
          </a:p>
        </p:txBody>
      </p:sp>
      <p:sp>
        <p:nvSpPr>
          <p:cNvPr id="15" name="TextBox 14"/>
          <p:cNvSpPr txBox="1"/>
          <p:nvPr/>
        </p:nvSpPr>
        <p:spPr>
          <a:xfrm>
            <a:off x="4524161" y="2269619"/>
            <a:ext cx="2732130" cy="369332"/>
          </a:xfrm>
          <a:prstGeom prst="rect">
            <a:avLst/>
          </a:prstGeom>
          <a:noFill/>
        </p:spPr>
        <p:txBody>
          <a:bodyPr wrap="square" rtlCol="0">
            <a:spAutoFit/>
          </a:bodyPr>
          <a:lstStyle/>
          <a:p>
            <a:pPr algn="ctr"/>
            <a:r>
              <a:rPr lang="en-GB" dirty="0">
                <a:latin typeface="+mj-lt"/>
              </a:rPr>
              <a:t>Challenging vocabulary.</a:t>
            </a:r>
          </a:p>
        </p:txBody>
      </p:sp>
      <p:sp>
        <p:nvSpPr>
          <p:cNvPr id="16" name="TextBox 15"/>
          <p:cNvSpPr txBox="1"/>
          <p:nvPr/>
        </p:nvSpPr>
        <p:spPr>
          <a:xfrm>
            <a:off x="4383423" y="4080049"/>
            <a:ext cx="2252555" cy="369332"/>
          </a:xfrm>
          <a:prstGeom prst="rect">
            <a:avLst/>
          </a:prstGeom>
          <a:noFill/>
        </p:spPr>
        <p:txBody>
          <a:bodyPr wrap="square" rtlCol="0">
            <a:spAutoFit/>
          </a:bodyPr>
          <a:lstStyle/>
          <a:p>
            <a:pPr algn="ctr"/>
            <a:r>
              <a:rPr lang="en-GB" dirty="0">
                <a:latin typeface="+mj-lt"/>
              </a:rPr>
              <a:t>Words to learn.</a:t>
            </a:r>
          </a:p>
        </p:txBody>
      </p:sp>
      <p:sp>
        <p:nvSpPr>
          <p:cNvPr id="17" name="TextBox 16"/>
          <p:cNvSpPr txBox="1"/>
          <p:nvPr/>
        </p:nvSpPr>
        <p:spPr>
          <a:xfrm>
            <a:off x="4071840" y="5347032"/>
            <a:ext cx="1969973" cy="646331"/>
          </a:xfrm>
          <a:prstGeom prst="rect">
            <a:avLst/>
          </a:prstGeom>
          <a:noFill/>
        </p:spPr>
        <p:txBody>
          <a:bodyPr wrap="square" rtlCol="0">
            <a:spAutoFit/>
          </a:bodyPr>
          <a:lstStyle/>
          <a:p>
            <a:pPr algn="ctr"/>
            <a:r>
              <a:rPr lang="en-GB" dirty="0">
                <a:latin typeface="+mj-lt"/>
              </a:rPr>
              <a:t>Words I should understand.</a:t>
            </a:r>
          </a:p>
        </p:txBody>
      </p:sp>
      <p:sp>
        <p:nvSpPr>
          <p:cNvPr id="20" name="TextBox 19"/>
          <p:cNvSpPr txBox="1"/>
          <p:nvPr/>
        </p:nvSpPr>
        <p:spPr>
          <a:xfrm>
            <a:off x="181487" y="4018058"/>
            <a:ext cx="3568442" cy="2446824"/>
          </a:xfrm>
          <a:prstGeom prst="rect">
            <a:avLst/>
          </a:prstGeom>
          <a:solidFill>
            <a:schemeClr val="accent1">
              <a:lumMod val="40000"/>
              <a:lumOff val="60000"/>
            </a:schemeClr>
          </a:solidFill>
          <a:ln>
            <a:solidFill>
              <a:schemeClr val="accent6">
                <a:lumMod val="50000"/>
              </a:schemeClr>
            </a:solidFill>
          </a:ln>
        </p:spPr>
        <p:txBody>
          <a:bodyPr wrap="square" lIns="91440" tIns="45720" rIns="91440" bIns="45720" rtlCol="0" anchor="t">
            <a:spAutoFit/>
          </a:bodyPr>
          <a:lstStyle/>
          <a:p>
            <a:pPr algn="ctr"/>
            <a:r>
              <a:rPr lang="en-GB" b="1" u="sng" dirty="0">
                <a:latin typeface="+mj-lt"/>
              </a:rPr>
              <a:t>What am I going to learn about this half term?</a:t>
            </a:r>
          </a:p>
          <a:p>
            <a:pPr marL="171450" indent="-171450">
              <a:buFont typeface="Arial" panose="020B0604020202020204" pitchFamily="34" charset="0"/>
              <a:buChar char="•"/>
            </a:pPr>
            <a:endParaRPr lang="en-GB" sz="900" b="1" u="sng" dirty="0">
              <a:latin typeface="+mj-lt"/>
            </a:endParaRPr>
          </a:p>
          <a:p>
            <a:pPr marL="171450" indent="-171450">
              <a:buFont typeface="Arial" panose="020B0604020202020204" pitchFamily="34" charset="0"/>
              <a:buChar char="•"/>
            </a:pPr>
            <a:r>
              <a:rPr lang="en-GB" sz="1200" dirty="0">
                <a:latin typeface="+mj-lt"/>
              </a:rPr>
              <a:t>Who were some famous people of the</a:t>
            </a:r>
            <a:br>
              <a:rPr lang="en-GB" sz="1200" dirty="0">
                <a:latin typeface="+mj-lt"/>
              </a:rPr>
            </a:br>
            <a:r>
              <a:rPr lang="en-GB" sz="1200" dirty="0">
                <a:latin typeface="+mj-lt"/>
              </a:rPr>
              <a:t>world?</a:t>
            </a:r>
          </a:p>
          <a:p>
            <a:pPr marL="171450" indent="-171450">
              <a:buFont typeface="Arial" panose="020B0604020202020204" pitchFamily="34" charset="0"/>
              <a:buChar char="•"/>
            </a:pPr>
            <a:r>
              <a:rPr lang="en-US" sz="1200" dirty="0">
                <a:latin typeface="+mj-lt"/>
              </a:rPr>
              <a:t>How do / did explorers travel? </a:t>
            </a:r>
          </a:p>
          <a:p>
            <a:pPr marL="171450" indent="-171450">
              <a:buFont typeface="Arial" panose="020B0604020202020204" pitchFamily="34" charset="0"/>
              <a:buChar char="•"/>
            </a:pPr>
            <a:r>
              <a:rPr lang="en-US" sz="1200" dirty="0">
                <a:latin typeface="+mj-lt"/>
              </a:rPr>
              <a:t>Who was Florence Nightingale and Mary Seacole? What did they do?</a:t>
            </a:r>
          </a:p>
          <a:p>
            <a:pPr marL="171450" indent="-171450">
              <a:buFont typeface="Arial" panose="020B0604020202020204" pitchFamily="34" charset="0"/>
              <a:buChar char="•"/>
            </a:pPr>
            <a:r>
              <a:rPr lang="en-US" sz="1200" dirty="0">
                <a:latin typeface="+mj-lt"/>
              </a:rPr>
              <a:t>Where did Christopher Columbus discover?</a:t>
            </a:r>
          </a:p>
          <a:p>
            <a:pPr marL="171450" indent="-171450">
              <a:buFont typeface="Arial" panose="020B0604020202020204" pitchFamily="34" charset="0"/>
              <a:buChar char="•"/>
            </a:pPr>
            <a:r>
              <a:rPr lang="en-US" sz="1200" dirty="0">
                <a:latin typeface="+mj-lt"/>
              </a:rPr>
              <a:t>Who was Falcon Scott and what did he do?</a:t>
            </a:r>
          </a:p>
          <a:p>
            <a:pPr marL="171450" indent="-171450">
              <a:buFont typeface="Arial" panose="020B0604020202020204" pitchFamily="34" charset="0"/>
              <a:buChar char="•"/>
            </a:pPr>
            <a:r>
              <a:rPr lang="en-US" sz="1200" dirty="0">
                <a:latin typeface="+mj-lt"/>
              </a:rPr>
              <a:t>Why is Rebecca Adlington a person we look up to?</a:t>
            </a:r>
          </a:p>
        </p:txBody>
      </p:sp>
      <p:pic>
        <p:nvPicPr>
          <p:cNvPr id="22" name="Picture 21"/>
          <p:cNvPicPr/>
          <p:nvPr/>
        </p:nvPicPr>
        <p:blipFill>
          <a:blip r:embed="rId3">
            <a:extLst>
              <a:ext uri="{28A0092B-C50C-407E-A947-70E740481C1C}">
                <a14:useLocalDpi xmlns:a14="http://schemas.microsoft.com/office/drawing/2010/main" val="0"/>
              </a:ext>
            </a:extLst>
          </a:blip>
          <a:stretch>
            <a:fillRect/>
          </a:stretch>
        </p:blipFill>
        <p:spPr>
          <a:xfrm>
            <a:off x="543475" y="-10437"/>
            <a:ext cx="1028652" cy="1017141"/>
          </a:xfrm>
          <a:prstGeom prst="rect">
            <a:avLst/>
          </a:prstGeom>
        </p:spPr>
      </p:pic>
      <p:pic>
        <p:nvPicPr>
          <p:cNvPr id="25" name="Picture 24"/>
          <p:cNvPicPr/>
          <p:nvPr/>
        </p:nvPicPr>
        <p:blipFill>
          <a:blip r:embed="rId3">
            <a:extLst>
              <a:ext uri="{28A0092B-C50C-407E-A947-70E740481C1C}">
                <a14:useLocalDpi xmlns:a14="http://schemas.microsoft.com/office/drawing/2010/main" val="0"/>
              </a:ext>
            </a:extLst>
          </a:blip>
          <a:stretch>
            <a:fillRect/>
          </a:stretch>
        </p:blipFill>
        <p:spPr>
          <a:xfrm>
            <a:off x="10686519" y="-3200"/>
            <a:ext cx="1028652" cy="1017141"/>
          </a:xfrm>
          <a:prstGeom prst="rect">
            <a:avLst/>
          </a:prstGeom>
        </p:spPr>
      </p:pic>
      <p:cxnSp>
        <p:nvCxnSpPr>
          <p:cNvPr id="12" name="Straight Connector 11">
            <a:extLst>
              <a:ext uri="{FF2B5EF4-FFF2-40B4-BE49-F238E27FC236}">
                <a16:creationId xmlns:a16="http://schemas.microsoft.com/office/drawing/2014/main" id="{77C4900A-E8A2-43B8-BC8B-24D9817855F3}"/>
              </a:ext>
            </a:extLst>
          </p:cNvPr>
          <p:cNvCxnSpPr>
            <a:cxnSpLocks/>
          </p:cNvCxnSpPr>
          <p:nvPr/>
        </p:nvCxnSpPr>
        <p:spPr>
          <a:xfrm>
            <a:off x="7564347" y="3590119"/>
            <a:ext cx="2471235" cy="57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D218526-6EF9-498C-B94A-D3D5B584BA69}"/>
              </a:ext>
            </a:extLst>
          </p:cNvPr>
          <p:cNvCxnSpPr>
            <a:cxnSpLocks/>
          </p:cNvCxnSpPr>
          <p:nvPr/>
        </p:nvCxnSpPr>
        <p:spPr>
          <a:xfrm>
            <a:off x="6384818" y="5630297"/>
            <a:ext cx="475013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Box 2">
            <a:extLst>
              <a:ext uri="{FF2B5EF4-FFF2-40B4-BE49-F238E27FC236}">
                <a16:creationId xmlns:a16="http://schemas.microsoft.com/office/drawing/2014/main" id="{D889F167-4625-4441-96E9-F034382F3A8F}"/>
              </a:ext>
            </a:extLst>
          </p:cNvPr>
          <p:cNvSpPr txBox="1">
            <a:spLocks noChangeArrowheads="1"/>
          </p:cNvSpPr>
          <p:nvPr/>
        </p:nvSpPr>
        <p:spPr bwMode="auto">
          <a:xfrm>
            <a:off x="7985296" y="2286933"/>
            <a:ext cx="1699132" cy="1130526"/>
          </a:xfrm>
          <a:prstGeom prst="rect">
            <a:avLst/>
          </a:prstGeom>
          <a:noFill/>
          <a:ln w="9525">
            <a:noFill/>
            <a:miter lim="800000"/>
            <a:headEnd/>
            <a:tailEnd/>
          </a:ln>
        </p:spPr>
        <p:txBody>
          <a:bodyPr rot="0" vert="horz" wrap="square" lIns="91440" tIns="45720" rIns="91440" bIns="45720" anchor="t" anchorCtr="0">
            <a:noAutofit/>
          </a:bodyPr>
          <a:lstStyle/>
          <a:p>
            <a:pPr algn="ctr" rtl="0" fontAlgn="base"/>
            <a:r>
              <a:rPr lang="en-US" sz="1100" i="0" dirty="0">
                <a:solidFill>
                  <a:srgbClr val="000000"/>
                </a:solidFill>
                <a:effectLst/>
                <a:latin typeface="+mj-lt"/>
                <a:cs typeface="Arial" panose="020B0604020202020204" pitchFamily="34" charset="0"/>
              </a:rPr>
              <a:t> </a:t>
            </a:r>
          </a:p>
          <a:p>
            <a:pPr algn="ctr" rtl="0" fontAlgn="base"/>
            <a:r>
              <a:rPr lang="en-US" sz="1400" i="0" dirty="0">
                <a:solidFill>
                  <a:schemeClr val="bg1"/>
                </a:solidFill>
                <a:effectLst/>
                <a:latin typeface="+mj-lt"/>
                <a:cs typeface="Arial" panose="020B0604020202020204" pitchFamily="34" charset="0"/>
              </a:rPr>
              <a:t>Co-ordinates </a:t>
            </a:r>
          </a:p>
          <a:p>
            <a:pPr algn="ctr" rtl="0" fontAlgn="base"/>
            <a:r>
              <a:rPr lang="en-US" sz="1400" i="0" dirty="0">
                <a:solidFill>
                  <a:schemeClr val="bg1"/>
                </a:solidFill>
                <a:effectLst/>
                <a:latin typeface="+mj-lt"/>
                <a:cs typeface="Arial" panose="020B0604020202020204" pitchFamily="34" charset="0"/>
              </a:rPr>
              <a:t>Hemisphere    Pioneer </a:t>
            </a:r>
          </a:p>
          <a:p>
            <a:pPr algn="ctr" rtl="0" fontAlgn="base"/>
            <a:r>
              <a:rPr lang="en-US" sz="1400" i="0" dirty="0">
                <a:solidFill>
                  <a:schemeClr val="bg1"/>
                </a:solidFill>
                <a:effectLst/>
                <a:latin typeface="+mj-lt"/>
                <a:cs typeface="Arial" panose="020B0604020202020204" pitchFamily="34" charset="0"/>
              </a:rPr>
              <a:t>Navigation </a:t>
            </a:r>
          </a:p>
        </p:txBody>
      </p:sp>
      <p:sp>
        <p:nvSpPr>
          <p:cNvPr id="14" name="Text Box 2">
            <a:extLst>
              <a:ext uri="{FF2B5EF4-FFF2-40B4-BE49-F238E27FC236}">
                <a16:creationId xmlns:a16="http://schemas.microsoft.com/office/drawing/2014/main" id="{0E8C2309-449E-47D3-81E3-421C6DF1B3B4}"/>
              </a:ext>
            </a:extLst>
          </p:cNvPr>
          <p:cNvSpPr txBox="1">
            <a:spLocks noChangeArrowheads="1"/>
          </p:cNvSpPr>
          <p:nvPr/>
        </p:nvSpPr>
        <p:spPr bwMode="auto">
          <a:xfrm>
            <a:off x="7467600" y="3635766"/>
            <a:ext cx="2781300" cy="2034431"/>
          </a:xfrm>
          <a:prstGeom prst="rect">
            <a:avLst/>
          </a:prstGeom>
          <a:noFill/>
          <a:ln w="9525">
            <a:noFill/>
            <a:miter lim="800000"/>
            <a:headEnd/>
            <a:tailEnd/>
          </a:ln>
        </p:spPr>
        <p:txBody>
          <a:bodyPr rot="0" vert="horz" wrap="square" lIns="91440" tIns="45720" rIns="91440" bIns="45720" anchor="t" anchorCtr="0">
            <a:noAutofit/>
          </a:bodyPr>
          <a:lstStyle/>
          <a:p>
            <a:pPr algn="ctr" fontAlgn="base"/>
            <a:r>
              <a:rPr lang="en-US" sz="1400" dirty="0">
                <a:solidFill>
                  <a:schemeClr val="bg1"/>
                </a:solidFill>
                <a:latin typeface="+mj-lt"/>
              </a:rPr>
              <a:t>c</a:t>
            </a:r>
            <a:r>
              <a:rPr lang="en-US" sz="1400" i="0" dirty="0">
                <a:solidFill>
                  <a:schemeClr val="bg1"/>
                </a:solidFill>
                <a:effectLst/>
                <a:latin typeface="+mj-lt"/>
              </a:rPr>
              <a:t>ompass  </a:t>
            </a:r>
            <a:r>
              <a:rPr lang="en-US" sz="1400" dirty="0">
                <a:solidFill>
                  <a:schemeClr val="bg1"/>
                </a:solidFill>
                <a:latin typeface="+mj-lt"/>
              </a:rPr>
              <a:t>v</a:t>
            </a:r>
            <a:r>
              <a:rPr lang="en-US" sz="1400" i="0" dirty="0">
                <a:solidFill>
                  <a:schemeClr val="bg1"/>
                </a:solidFill>
                <a:effectLst/>
                <a:latin typeface="+mj-lt"/>
              </a:rPr>
              <a:t>oyage  </a:t>
            </a:r>
            <a:r>
              <a:rPr lang="en-US" sz="1400" dirty="0">
                <a:solidFill>
                  <a:schemeClr val="bg1"/>
                </a:solidFill>
                <a:latin typeface="+mj-lt"/>
              </a:rPr>
              <a:t>a</a:t>
            </a:r>
            <a:r>
              <a:rPr lang="en-US" sz="1400" i="0" dirty="0">
                <a:solidFill>
                  <a:schemeClr val="bg1"/>
                </a:solidFill>
                <a:effectLst/>
                <a:latin typeface="+mj-lt"/>
              </a:rPr>
              <a:t>dventurer Christopher </a:t>
            </a:r>
            <a:r>
              <a:rPr lang="en-US" sz="1400" dirty="0">
                <a:solidFill>
                  <a:schemeClr val="bg1"/>
                </a:solidFill>
                <a:latin typeface="+mj-lt"/>
              </a:rPr>
              <a:t>Columbus continent </a:t>
            </a:r>
            <a:endParaRPr lang="en-US" sz="1400" i="0" dirty="0">
              <a:solidFill>
                <a:schemeClr val="bg1"/>
              </a:solidFill>
              <a:effectLst/>
              <a:latin typeface="+mj-lt"/>
            </a:endParaRPr>
          </a:p>
          <a:p>
            <a:pPr algn="ctr" rtl="0" fontAlgn="base"/>
            <a:r>
              <a:rPr lang="en-US" sz="1400" i="0" dirty="0">
                <a:solidFill>
                  <a:schemeClr val="bg1"/>
                </a:solidFill>
                <a:effectLst/>
                <a:latin typeface="+mj-lt"/>
              </a:rPr>
              <a:t>Santa Maria    equator   West Indies    admiral   rigging   </a:t>
            </a:r>
            <a:r>
              <a:rPr lang="en-US" sz="1400" dirty="0">
                <a:solidFill>
                  <a:schemeClr val="bg1"/>
                </a:solidFill>
                <a:latin typeface="+mj-lt"/>
              </a:rPr>
              <a:t>t</a:t>
            </a:r>
            <a:r>
              <a:rPr lang="en-US" sz="1400" i="0" dirty="0">
                <a:solidFill>
                  <a:schemeClr val="bg1"/>
                </a:solidFill>
                <a:effectLst/>
                <a:latin typeface="+mj-lt"/>
              </a:rPr>
              <a:t>rade   </a:t>
            </a:r>
            <a:br>
              <a:rPr lang="en-US" sz="1400" i="0" dirty="0">
                <a:solidFill>
                  <a:schemeClr val="bg1"/>
                </a:solidFill>
                <a:effectLst/>
                <a:latin typeface="+mj-lt"/>
              </a:rPr>
            </a:br>
            <a:r>
              <a:rPr lang="en-US" sz="1400" i="0" dirty="0">
                <a:solidFill>
                  <a:schemeClr val="bg1"/>
                </a:solidFill>
                <a:effectLst/>
                <a:latin typeface="+mj-lt"/>
              </a:rPr>
              <a:t>crows nest  Antarctica  poles   Crimea    conflict    athlete   world record</a:t>
            </a:r>
          </a:p>
        </p:txBody>
      </p:sp>
      <p:sp>
        <p:nvSpPr>
          <p:cNvPr id="18" name="Text Box 2">
            <a:extLst>
              <a:ext uri="{FF2B5EF4-FFF2-40B4-BE49-F238E27FC236}">
                <a16:creationId xmlns:a16="http://schemas.microsoft.com/office/drawing/2014/main" id="{F0E67BEC-ED85-479C-86C6-D8F8EBF1A758}"/>
              </a:ext>
            </a:extLst>
          </p:cNvPr>
          <p:cNvSpPr txBox="1">
            <a:spLocks noChangeArrowheads="1"/>
          </p:cNvSpPr>
          <p:nvPr/>
        </p:nvSpPr>
        <p:spPr bwMode="auto">
          <a:xfrm>
            <a:off x="6364763" y="5670196"/>
            <a:ext cx="4770191" cy="773711"/>
          </a:xfrm>
          <a:prstGeom prst="rect">
            <a:avLst/>
          </a:prstGeom>
          <a:solidFill>
            <a:schemeClr val="accent1">
              <a:lumMod val="75000"/>
            </a:schemeClr>
          </a:solidFill>
          <a:ln w="9525">
            <a:solidFill>
              <a:schemeClr val="accent1"/>
            </a:solidFill>
            <a:miter lim="800000"/>
            <a:headEnd/>
            <a:tailEnd/>
          </a:ln>
        </p:spPr>
        <p:txBody>
          <a:bodyPr rot="0" vert="horz" wrap="square" lIns="91440" tIns="45720" rIns="91440" bIns="45720" anchor="t" anchorCtr="0">
            <a:noAutofit/>
          </a:bodyPr>
          <a:lstStyle/>
          <a:p>
            <a:pPr algn="ctr" rtl="0" fontAlgn="base"/>
            <a:r>
              <a:rPr lang="en-US" sz="1400" dirty="0">
                <a:solidFill>
                  <a:schemeClr val="bg1"/>
                </a:solidFill>
                <a:latin typeface="+mj-lt"/>
              </a:rPr>
              <a:t>o</a:t>
            </a:r>
            <a:r>
              <a:rPr lang="en-US" sz="1400" i="0" dirty="0">
                <a:solidFill>
                  <a:schemeClr val="bg1"/>
                </a:solidFill>
                <a:effectLst/>
                <a:latin typeface="+mj-lt"/>
              </a:rPr>
              <a:t>cean   world   explorer   </a:t>
            </a:r>
            <a:r>
              <a:rPr lang="en-US" sz="1400" dirty="0">
                <a:solidFill>
                  <a:schemeClr val="bg1"/>
                </a:solidFill>
                <a:latin typeface="+mj-lt"/>
              </a:rPr>
              <a:t>m</a:t>
            </a:r>
            <a:r>
              <a:rPr lang="en-US" sz="1400" i="0" dirty="0">
                <a:solidFill>
                  <a:schemeClr val="bg1"/>
                </a:solidFill>
                <a:effectLst/>
                <a:latin typeface="+mj-lt"/>
              </a:rPr>
              <a:t>ap	discover    </a:t>
            </a:r>
            <a:r>
              <a:rPr lang="en-US" sz="1400" dirty="0">
                <a:solidFill>
                  <a:schemeClr val="bg1"/>
                </a:solidFill>
                <a:latin typeface="+mj-lt"/>
              </a:rPr>
              <a:t>c</a:t>
            </a:r>
            <a:r>
              <a:rPr lang="en-US" sz="1400" i="0" dirty="0">
                <a:solidFill>
                  <a:schemeClr val="bg1"/>
                </a:solidFill>
                <a:effectLst/>
                <a:latin typeface="+mj-lt"/>
              </a:rPr>
              <a:t>rew   north   </a:t>
            </a:r>
            <a:r>
              <a:rPr lang="en-US" sz="1400" dirty="0">
                <a:solidFill>
                  <a:schemeClr val="bg1"/>
                </a:solidFill>
                <a:latin typeface="+mj-lt"/>
              </a:rPr>
              <a:t>s</a:t>
            </a:r>
            <a:r>
              <a:rPr lang="en-US" sz="1400" i="0" dirty="0">
                <a:solidFill>
                  <a:schemeClr val="bg1"/>
                </a:solidFill>
                <a:effectLst/>
                <a:latin typeface="+mj-lt"/>
              </a:rPr>
              <a:t>outh   east   </a:t>
            </a:r>
            <a:r>
              <a:rPr lang="en-US" sz="1400" dirty="0">
                <a:solidFill>
                  <a:schemeClr val="bg1"/>
                </a:solidFill>
                <a:latin typeface="+mj-lt"/>
              </a:rPr>
              <a:t>w</a:t>
            </a:r>
            <a:r>
              <a:rPr lang="en-US" sz="1400" i="0" dirty="0">
                <a:solidFill>
                  <a:schemeClr val="bg1"/>
                </a:solidFill>
                <a:effectLst/>
                <a:latin typeface="+mj-lt"/>
              </a:rPr>
              <a:t>est   ship    </a:t>
            </a:r>
            <a:r>
              <a:rPr lang="en-US" sz="1400" dirty="0">
                <a:solidFill>
                  <a:schemeClr val="bg1"/>
                </a:solidFill>
                <a:latin typeface="+mj-lt"/>
              </a:rPr>
              <a:t>s</a:t>
            </a:r>
            <a:r>
              <a:rPr lang="en-US" sz="1400" i="0" dirty="0">
                <a:solidFill>
                  <a:schemeClr val="bg1"/>
                </a:solidFill>
                <a:effectLst/>
                <a:latin typeface="+mj-lt"/>
              </a:rPr>
              <a:t>ailor   </a:t>
            </a:r>
            <a:r>
              <a:rPr lang="en-US" sz="1400" dirty="0">
                <a:solidFill>
                  <a:schemeClr val="bg1"/>
                </a:solidFill>
                <a:latin typeface="+mj-lt"/>
              </a:rPr>
              <a:t>c</a:t>
            </a:r>
            <a:r>
              <a:rPr lang="en-US" sz="1400" i="0" dirty="0">
                <a:solidFill>
                  <a:schemeClr val="bg1"/>
                </a:solidFill>
                <a:effectLst/>
                <a:latin typeface="+mj-lt"/>
              </a:rPr>
              <a:t>aptain     Sink    float      </a:t>
            </a:r>
            <a:r>
              <a:rPr lang="en-US" sz="1400" dirty="0">
                <a:solidFill>
                  <a:schemeClr val="bg1"/>
                </a:solidFill>
                <a:latin typeface="+mj-lt"/>
              </a:rPr>
              <a:t>t</a:t>
            </a:r>
            <a:r>
              <a:rPr lang="en-US" sz="1400" i="0" dirty="0">
                <a:solidFill>
                  <a:schemeClr val="bg1"/>
                </a:solidFill>
                <a:effectLst/>
                <a:latin typeface="+mj-lt"/>
              </a:rPr>
              <a:t>ravel</a:t>
            </a:r>
            <a:r>
              <a:rPr lang="en-US" sz="1400" dirty="0">
                <a:solidFill>
                  <a:schemeClr val="bg1"/>
                </a:solidFill>
                <a:latin typeface="+mj-lt"/>
              </a:rPr>
              <a:t>    injury    nurse    sport</a:t>
            </a:r>
            <a:endParaRPr lang="en-US" sz="1400" i="0" dirty="0">
              <a:effectLst/>
              <a:latin typeface="+mj-lt"/>
            </a:endParaRPr>
          </a:p>
        </p:txBody>
      </p:sp>
      <p:sp>
        <p:nvSpPr>
          <p:cNvPr id="5" name="TextBox 4">
            <a:extLst>
              <a:ext uri="{FF2B5EF4-FFF2-40B4-BE49-F238E27FC236}">
                <a16:creationId xmlns:a16="http://schemas.microsoft.com/office/drawing/2014/main" id="{E30F72A5-2B92-8F0C-A203-73716842587E}"/>
              </a:ext>
            </a:extLst>
          </p:cNvPr>
          <p:cNvSpPr txBox="1"/>
          <p:nvPr/>
        </p:nvSpPr>
        <p:spPr>
          <a:xfrm>
            <a:off x="168830" y="1173553"/>
            <a:ext cx="3568442" cy="2677656"/>
          </a:xfrm>
          <a:prstGeom prst="rect">
            <a:avLst/>
          </a:prstGeom>
          <a:solidFill>
            <a:schemeClr val="accent1">
              <a:lumMod val="40000"/>
              <a:lumOff val="60000"/>
            </a:schemeClr>
          </a:solidFill>
          <a:ln>
            <a:solidFill>
              <a:schemeClr val="accent6">
                <a:lumMod val="50000"/>
              </a:schemeClr>
            </a:solidFill>
          </a:ln>
        </p:spPr>
        <p:txBody>
          <a:bodyPr wrap="square" lIns="91440" tIns="45720" rIns="91440" bIns="45720" rtlCol="0" anchor="t">
            <a:spAutoFit/>
          </a:bodyPr>
          <a:lstStyle/>
          <a:p>
            <a:pPr algn="ctr"/>
            <a:r>
              <a:rPr lang="en-GB" b="1" u="sng" dirty="0">
                <a:latin typeface="+mj-lt"/>
              </a:rPr>
              <a:t>What do I already know?</a:t>
            </a:r>
          </a:p>
          <a:p>
            <a:endParaRPr lang="en-GB" sz="1000" b="1" u="sng" dirty="0">
              <a:latin typeface="+mj-lt"/>
            </a:endParaRPr>
          </a:p>
          <a:p>
            <a:r>
              <a:rPr lang="en-GB" sz="1400" u="sng" dirty="0">
                <a:latin typeface="+mj-lt"/>
              </a:rPr>
              <a:t>In Little Explorers, I learned…</a:t>
            </a:r>
          </a:p>
          <a:p>
            <a:pPr marL="171450" indent="-171450">
              <a:buFont typeface="Arial" panose="020B0604020202020204" pitchFamily="34" charset="0"/>
              <a:buChar char="•"/>
            </a:pPr>
            <a:r>
              <a:rPr lang="en-US" sz="1400" dirty="0">
                <a:latin typeface="+mj-lt"/>
              </a:rPr>
              <a:t>We all belong to a family and they are all different. (</a:t>
            </a:r>
            <a:r>
              <a:rPr lang="en-US" sz="1400" dirty="0" err="1">
                <a:latin typeface="+mj-lt"/>
              </a:rPr>
              <a:t>Marvellous</a:t>
            </a:r>
            <a:r>
              <a:rPr lang="en-US" sz="1400" dirty="0">
                <a:latin typeface="+mj-lt"/>
              </a:rPr>
              <a:t> Me!)</a:t>
            </a:r>
          </a:p>
          <a:p>
            <a:pPr marL="171450" indent="-171450">
              <a:buFont typeface="Arial" panose="020B0604020202020204" pitchFamily="34" charset="0"/>
              <a:buChar char="•"/>
            </a:pPr>
            <a:r>
              <a:rPr lang="en-US" sz="1400" dirty="0">
                <a:latin typeface="+mj-lt"/>
              </a:rPr>
              <a:t>The emergency services are made up of the groups of people who help us; Firefighters, Police and the Ambulance service. (Explore the Future)</a:t>
            </a:r>
          </a:p>
          <a:p>
            <a:pPr marL="171450" indent="-171450">
              <a:buFont typeface="Arial" panose="020B0604020202020204" pitchFamily="34" charset="0"/>
              <a:buChar char="•"/>
            </a:pPr>
            <a:r>
              <a:rPr lang="en-US" sz="1400" dirty="0">
                <a:latin typeface="+mj-lt"/>
              </a:rPr>
              <a:t>The British Royal Family live in Buckingham Palace in London. (Explore Building)</a:t>
            </a:r>
            <a:endParaRPr lang="en-GB" sz="1400" dirty="0">
              <a:latin typeface="+mj-lt"/>
            </a:endParaRPr>
          </a:p>
        </p:txBody>
      </p:sp>
    </p:spTree>
    <p:extLst>
      <p:ext uri="{BB962C8B-B14F-4D97-AF65-F5344CB8AC3E}">
        <p14:creationId xmlns:p14="http://schemas.microsoft.com/office/powerpoint/2010/main" val="3835805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B0E45C-2A09-488B-0656-204D599542B2}"/>
              </a:ext>
            </a:extLst>
          </p:cNvPr>
          <p:cNvSpPr/>
          <p:nvPr/>
        </p:nvSpPr>
        <p:spPr>
          <a:xfrm>
            <a:off x="238539" y="1033670"/>
            <a:ext cx="6056244" cy="55791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b="1" dirty="0">
                <a:solidFill>
                  <a:schemeClr val="tx1"/>
                </a:solidFill>
              </a:rPr>
              <a:t>Florence Nightingale was a nurse and she saved the lives of many soldiers during the Crimean War. </a:t>
            </a:r>
            <a:r>
              <a:rPr lang="en-US" dirty="0">
                <a:solidFill>
                  <a:schemeClr val="tx1"/>
                </a:solidFill>
              </a:rPr>
              <a:t>She became known as the Lady with the Lamp as she carried a lamp to check on her patients throughout the night.</a:t>
            </a:r>
          </a:p>
          <a:p>
            <a:pPr marL="285750" indent="-285750">
              <a:buFont typeface="Arial" panose="020B0604020202020204" pitchFamily="34" charset="0"/>
              <a:buChar char="•"/>
            </a:pPr>
            <a:r>
              <a:rPr lang="en-US" b="1" dirty="0">
                <a:solidFill>
                  <a:schemeClr val="tx1"/>
                </a:solidFill>
              </a:rPr>
              <a:t>Mary Seacole was a nurse and businesswoman who has become a key figure in Black History because of her amazing achievements</a:t>
            </a:r>
            <a:r>
              <a:rPr lang="en-US" dirty="0">
                <a:solidFill>
                  <a:schemeClr val="tx1"/>
                </a:solidFill>
              </a:rPr>
              <a:t> - she's most famous for helping the sick and wounded in the Crimean War.</a:t>
            </a:r>
          </a:p>
          <a:p>
            <a:pPr marL="285750" indent="-285750">
              <a:buFont typeface="Arial" panose="020B0604020202020204" pitchFamily="34" charset="0"/>
              <a:buChar char="•"/>
            </a:pPr>
            <a:r>
              <a:rPr lang="en-US" b="1" dirty="0">
                <a:solidFill>
                  <a:schemeClr val="tx1"/>
                </a:solidFill>
              </a:rPr>
              <a:t>Christopher Columbus was an explorer, who is most known for discovering America</a:t>
            </a:r>
            <a:r>
              <a:rPr lang="en-US" dirty="0">
                <a:solidFill>
                  <a:schemeClr val="tx1"/>
                </a:solidFill>
              </a:rPr>
              <a:t>, despite wanting to travel to China!</a:t>
            </a:r>
          </a:p>
          <a:p>
            <a:pPr marL="285750" indent="-285750">
              <a:buFont typeface="Arial" panose="020B0604020202020204" pitchFamily="34" charset="0"/>
              <a:buChar char="•"/>
            </a:pPr>
            <a:r>
              <a:rPr lang="en-US" b="1" dirty="0">
                <a:solidFill>
                  <a:schemeClr val="tx1"/>
                </a:solidFill>
              </a:rPr>
              <a:t>Captain Robert Falcon Scott was the first British explorer to reach the South Pole and explore Antarctica.</a:t>
            </a:r>
          </a:p>
          <a:p>
            <a:pPr marL="285750" indent="-285750">
              <a:buFont typeface="Arial" panose="020B0604020202020204" pitchFamily="34" charset="0"/>
              <a:buChar char="•"/>
            </a:pPr>
            <a:r>
              <a:rPr lang="en-US" dirty="0">
                <a:solidFill>
                  <a:schemeClr val="tx1"/>
                </a:solidFill>
              </a:rPr>
              <a:t>Rebecca Adlington is a famous athlete from Loughborough, most known for her swimming. She was the first woman to win swimming gold for Great Britain since 1960. She was the first British swimmer to win more than one gold medal at a single Olympic Games in recent years.</a:t>
            </a:r>
            <a:endParaRPr lang="en-GB" dirty="0">
              <a:solidFill>
                <a:schemeClr val="tx1"/>
              </a:solidFill>
            </a:endParaRPr>
          </a:p>
        </p:txBody>
      </p:sp>
      <p:sp>
        <p:nvSpPr>
          <p:cNvPr id="4" name="Rectangle 3">
            <a:extLst>
              <a:ext uri="{FF2B5EF4-FFF2-40B4-BE49-F238E27FC236}">
                <a16:creationId xmlns:a16="http://schemas.microsoft.com/office/drawing/2014/main" id="{B3F46A2E-9E74-F1A3-0972-64325053363D}"/>
              </a:ext>
            </a:extLst>
          </p:cNvPr>
          <p:cNvSpPr/>
          <p:nvPr/>
        </p:nvSpPr>
        <p:spPr>
          <a:xfrm>
            <a:off x="6453809" y="1033669"/>
            <a:ext cx="5499652" cy="557916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endParaRPr lang="en-GB" dirty="0"/>
          </a:p>
        </p:txBody>
      </p:sp>
      <p:pic>
        <p:nvPicPr>
          <p:cNvPr id="3" name="Picture 2">
            <a:extLst>
              <a:ext uri="{FF2B5EF4-FFF2-40B4-BE49-F238E27FC236}">
                <a16:creationId xmlns:a16="http://schemas.microsoft.com/office/drawing/2014/main" id="{3661F120-687D-A889-A691-7251A4B3B92C}"/>
              </a:ext>
            </a:extLst>
          </p:cNvPr>
          <p:cNvPicPr>
            <a:picLocks noChangeAspect="1"/>
          </p:cNvPicPr>
          <p:nvPr/>
        </p:nvPicPr>
        <p:blipFill>
          <a:blip r:embed="rId2"/>
          <a:stretch>
            <a:fillRect/>
          </a:stretch>
        </p:blipFill>
        <p:spPr>
          <a:xfrm>
            <a:off x="6672470" y="1181529"/>
            <a:ext cx="4920005" cy="2756451"/>
          </a:xfrm>
          <a:prstGeom prst="rect">
            <a:avLst/>
          </a:prstGeom>
        </p:spPr>
      </p:pic>
      <p:pic>
        <p:nvPicPr>
          <p:cNvPr id="5" name="Picture 4">
            <a:extLst>
              <a:ext uri="{FF2B5EF4-FFF2-40B4-BE49-F238E27FC236}">
                <a16:creationId xmlns:a16="http://schemas.microsoft.com/office/drawing/2014/main" id="{526ADAF1-6B27-213E-33EA-90BB3C0B36C9}"/>
              </a:ext>
            </a:extLst>
          </p:cNvPr>
          <p:cNvPicPr>
            <a:picLocks noChangeAspect="1"/>
          </p:cNvPicPr>
          <p:nvPr/>
        </p:nvPicPr>
        <p:blipFill>
          <a:blip r:embed="rId3"/>
          <a:stretch>
            <a:fillRect/>
          </a:stretch>
        </p:blipFill>
        <p:spPr>
          <a:xfrm>
            <a:off x="6689247" y="4302779"/>
            <a:ext cx="1428133" cy="2153906"/>
          </a:xfrm>
          <a:prstGeom prst="rect">
            <a:avLst/>
          </a:prstGeom>
        </p:spPr>
      </p:pic>
      <p:pic>
        <p:nvPicPr>
          <p:cNvPr id="6" name="Picture 5">
            <a:extLst>
              <a:ext uri="{FF2B5EF4-FFF2-40B4-BE49-F238E27FC236}">
                <a16:creationId xmlns:a16="http://schemas.microsoft.com/office/drawing/2014/main" id="{C0D9579F-83A9-06C3-840B-B859D1E39A6C}"/>
              </a:ext>
            </a:extLst>
          </p:cNvPr>
          <p:cNvPicPr>
            <a:picLocks noChangeAspect="1"/>
          </p:cNvPicPr>
          <p:nvPr/>
        </p:nvPicPr>
        <p:blipFill>
          <a:blip r:embed="rId4"/>
          <a:stretch>
            <a:fillRect/>
          </a:stretch>
        </p:blipFill>
        <p:spPr>
          <a:xfrm>
            <a:off x="8539969" y="4071047"/>
            <a:ext cx="1295188" cy="2158647"/>
          </a:xfrm>
          <a:prstGeom prst="rect">
            <a:avLst/>
          </a:prstGeom>
        </p:spPr>
      </p:pic>
      <p:pic>
        <p:nvPicPr>
          <p:cNvPr id="7" name="Picture 6">
            <a:extLst>
              <a:ext uri="{FF2B5EF4-FFF2-40B4-BE49-F238E27FC236}">
                <a16:creationId xmlns:a16="http://schemas.microsoft.com/office/drawing/2014/main" id="{B71D3E72-95F6-8FBA-1BE5-4DF944164C2C}"/>
              </a:ext>
            </a:extLst>
          </p:cNvPr>
          <p:cNvPicPr>
            <a:picLocks noChangeAspect="1"/>
          </p:cNvPicPr>
          <p:nvPr/>
        </p:nvPicPr>
        <p:blipFill>
          <a:blip r:embed="rId5"/>
          <a:stretch>
            <a:fillRect/>
          </a:stretch>
        </p:blipFill>
        <p:spPr>
          <a:xfrm>
            <a:off x="10211576" y="4363157"/>
            <a:ext cx="1501020" cy="2093528"/>
          </a:xfrm>
          <a:prstGeom prst="rect">
            <a:avLst/>
          </a:prstGeom>
        </p:spPr>
      </p:pic>
      <p:sp>
        <p:nvSpPr>
          <p:cNvPr id="8" name="TextBox 7">
            <a:extLst>
              <a:ext uri="{FF2B5EF4-FFF2-40B4-BE49-F238E27FC236}">
                <a16:creationId xmlns:a16="http://schemas.microsoft.com/office/drawing/2014/main" id="{473C9E95-E757-3CE8-9B8C-5EA5464CEC14}"/>
              </a:ext>
            </a:extLst>
          </p:cNvPr>
          <p:cNvSpPr txBox="1"/>
          <p:nvPr/>
        </p:nvSpPr>
        <p:spPr>
          <a:xfrm>
            <a:off x="6415039" y="3924172"/>
            <a:ext cx="2179982" cy="369332"/>
          </a:xfrm>
          <a:prstGeom prst="rect">
            <a:avLst/>
          </a:prstGeom>
          <a:noFill/>
        </p:spPr>
        <p:txBody>
          <a:bodyPr wrap="square" rtlCol="0">
            <a:spAutoFit/>
          </a:bodyPr>
          <a:lstStyle/>
          <a:p>
            <a:r>
              <a:rPr lang="en-GB" dirty="0"/>
              <a:t>Rebecca Adlington</a:t>
            </a:r>
          </a:p>
        </p:txBody>
      </p:sp>
      <p:sp>
        <p:nvSpPr>
          <p:cNvPr id="9" name="TextBox 8">
            <a:extLst>
              <a:ext uri="{FF2B5EF4-FFF2-40B4-BE49-F238E27FC236}">
                <a16:creationId xmlns:a16="http://schemas.microsoft.com/office/drawing/2014/main" id="{369A7AE8-170E-BA69-B6F9-79F8321ED497}"/>
              </a:ext>
            </a:extLst>
          </p:cNvPr>
          <p:cNvSpPr txBox="1"/>
          <p:nvPr/>
        </p:nvSpPr>
        <p:spPr>
          <a:xfrm>
            <a:off x="8131199" y="6229694"/>
            <a:ext cx="2007281" cy="369332"/>
          </a:xfrm>
          <a:prstGeom prst="rect">
            <a:avLst/>
          </a:prstGeom>
          <a:noFill/>
        </p:spPr>
        <p:txBody>
          <a:bodyPr wrap="square" rtlCol="0">
            <a:spAutoFit/>
          </a:bodyPr>
          <a:lstStyle/>
          <a:p>
            <a:pPr algn="ctr"/>
            <a:r>
              <a:rPr lang="en-GB" dirty="0"/>
              <a:t>Mary Seacole</a:t>
            </a:r>
          </a:p>
        </p:txBody>
      </p:sp>
      <p:sp>
        <p:nvSpPr>
          <p:cNvPr id="10" name="TextBox 9">
            <a:extLst>
              <a:ext uri="{FF2B5EF4-FFF2-40B4-BE49-F238E27FC236}">
                <a16:creationId xmlns:a16="http://schemas.microsoft.com/office/drawing/2014/main" id="{C0A48635-9463-5AA5-9D0F-844E4319860A}"/>
              </a:ext>
            </a:extLst>
          </p:cNvPr>
          <p:cNvSpPr txBox="1"/>
          <p:nvPr/>
        </p:nvSpPr>
        <p:spPr>
          <a:xfrm>
            <a:off x="9780104" y="3986921"/>
            <a:ext cx="2324980" cy="369332"/>
          </a:xfrm>
          <a:prstGeom prst="rect">
            <a:avLst/>
          </a:prstGeom>
          <a:noFill/>
        </p:spPr>
        <p:txBody>
          <a:bodyPr wrap="square" rtlCol="0">
            <a:spAutoFit/>
          </a:bodyPr>
          <a:lstStyle/>
          <a:p>
            <a:r>
              <a:rPr lang="en-GB" dirty="0"/>
              <a:t>Florence Nightingale</a:t>
            </a:r>
          </a:p>
        </p:txBody>
      </p:sp>
      <p:sp>
        <p:nvSpPr>
          <p:cNvPr id="11" name="Title 1">
            <a:extLst>
              <a:ext uri="{FF2B5EF4-FFF2-40B4-BE49-F238E27FC236}">
                <a16:creationId xmlns:a16="http://schemas.microsoft.com/office/drawing/2014/main" id="{106563E5-3DC0-5272-741C-A64651700A5E}"/>
              </a:ext>
            </a:extLst>
          </p:cNvPr>
          <p:cNvSpPr txBox="1">
            <a:spLocks/>
          </p:cNvSpPr>
          <p:nvPr/>
        </p:nvSpPr>
        <p:spPr>
          <a:xfrm>
            <a:off x="0" y="68206"/>
            <a:ext cx="12192000" cy="874330"/>
          </a:xfrm>
          <a:prstGeom prst="rect">
            <a:avLst/>
          </a:prstGeom>
          <a:solidFill>
            <a:schemeClr val="accent1">
              <a:lumMod val="60000"/>
              <a:lumOff val="4000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t>Sticky Knowledge</a:t>
            </a:r>
          </a:p>
        </p:txBody>
      </p:sp>
    </p:spTree>
    <p:extLst>
      <p:ext uri="{BB962C8B-B14F-4D97-AF65-F5344CB8AC3E}">
        <p14:creationId xmlns:p14="http://schemas.microsoft.com/office/powerpoint/2010/main" val="3988149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Twinkl Cursive Unlooped"/>
        <a:ea typeface=""/>
        <a:cs typeface=""/>
      </a:majorFont>
      <a:minorFont>
        <a:latin typeface="Twinkl Cursive Unloop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12FCC322DBC74288F44C647E2B28A8" ma:contentTypeVersion="12" ma:contentTypeDescription="Create a new document." ma:contentTypeScope="" ma:versionID="e1513e6931e2ac3511ba1add0bb57b56">
  <xsd:schema xmlns:xsd="http://www.w3.org/2001/XMLSchema" xmlns:xs="http://www.w3.org/2001/XMLSchema" xmlns:p="http://schemas.microsoft.com/office/2006/metadata/properties" xmlns:ns2="77696569-7c88-4a6e-81b4-086a47c4be4d" xmlns:ns3="866146f8-563e-430a-9d86-42d990044e3b" targetNamespace="http://schemas.microsoft.com/office/2006/metadata/properties" ma:root="true" ma:fieldsID="1fef5aac96486a2832e322b9814f7daf" ns2:_="" ns3:_="">
    <xsd:import namespace="77696569-7c88-4a6e-81b4-086a47c4be4d"/>
    <xsd:import namespace="866146f8-563e-430a-9d86-42d990044e3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696569-7c88-4a6e-81b4-086a47c4be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c004123b-4dea-4823-b599-2309820e782a"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66146f8-563e-430a-9d86-42d990044e3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013a8378-0633-4901-a400-d2ac0bab27cd}" ma:internalName="TaxCatchAll" ma:showField="CatchAllData" ma:web="866146f8-563e-430a-9d86-42d990044e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66146f8-563e-430a-9d86-42d990044e3b" xsi:nil="true"/>
    <lcf76f155ced4ddcb4097134ff3c332f xmlns="77696569-7c88-4a6e-81b4-086a47c4be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FD8B6A8-0DE3-48F8-9998-5A4861FFE1CB}"/>
</file>

<file path=customXml/itemProps2.xml><?xml version="1.0" encoding="utf-8"?>
<ds:datastoreItem xmlns:ds="http://schemas.openxmlformats.org/officeDocument/2006/customXml" ds:itemID="{BB37165B-192C-4693-9527-D71411DA6CFF}"/>
</file>

<file path=customXml/itemProps3.xml><?xml version="1.0" encoding="utf-8"?>
<ds:datastoreItem xmlns:ds="http://schemas.openxmlformats.org/officeDocument/2006/customXml" ds:itemID="{8371C8A0-79AF-48FD-9714-40C6BDF862AB}"/>
</file>

<file path=docProps/app.xml><?xml version="1.0" encoding="utf-8"?>
<Properties xmlns="http://schemas.openxmlformats.org/officeDocument/2006/extended-properties" xmlns:vt="http://schemas.openxmlformats.org/officeDocument/2006/docPropsVTypes">
  <TotalTime>15025</TotalTime>
  <Words>394</Words>
  <Application>Microsoft Office PowerPoint</Application>
  <PresentationFormat>Widescreen</PresentationFormat>
  <Paragraphs>36</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Twinkl Cursive Unlooped</vt:lpstr>
      <vt:lpstr>Office Theme</vt:lpstr>
      <vt:lpstr>Explorers Spring Term 2 –Powerful People Overview, Vocabulary and Sticky Knowledge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Trailblazers Autumn Term 1 – Delightful Derbyshire!</dc:title>
  <dc:creator>Martin Weston</dc:creator>
  <cp:lastModifiedBy>M Weston</cp:lastModifiedBy>
  <cp:revision>41</cp:revision>
  <cp:lastPrinted>2020-06-05T09:00:10Z</cp:lastPrinted>
  <dcterms:created xsi:type="dcterms:W3CDTF">2020-04-22T10:18:22Z</dcterms:created>
  <dcterms:modified xsi:type="dcterms:W3CDTF">2023-06-08T15:08:52Z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0x0101007012FCC322DBC74288F44C647E2B28A8</vt:lpwstr>
  </property>
</Properties>
</file>