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0458-2E0F-42A6-9B7D-3D54CFE615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9B1EC4-B4C0-49CE-B825-D03CBE82C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3B4B60-E174-44FA-9DCD-02BCC0BACCB6}"/>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5" name="Footer Placeholder 4">
            <a:extLst>
              <a:ext uri="{FF2B5EF4-FFF2-40B4-BE49-F238E27FC236}">
                <a16:creationId xmlns:a16="http://schemas.microsoft.com/office/drawing/2014/main" id="{B1D7D9E3-9E3E-41DA-9513-A5B6DE0DC2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18EA15-264E-4386-8C1B-00B19F8E9E5E}"/>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56588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147C-B720-4DB8-850F-DF3358196D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133022-E3AD-42FC-A18A-EBC7158393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1935E-F1EF-4D47-A018-6B5D54CD50A6}"/>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5" name="Footer Placeholder 4">
            <a:extLst>
              <a:ext uri="{FF2B5EF4-FFF2-40B4-BE49-F238E27FC236}">
                <a16:creationId xmlns:a16="http://schemas.microsoft.com/office/drawing/2014/main" id="{B4B935AD-062F-4685-9868-DBAAA9EEC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077CD7-FD6E-462B-991B-4B03D232948D}"/>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267764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FD6A1-DF6D-4E1D-AD9C-35AAF208E3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5FC4F2-60BC-4C74-A485-74568F06B1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FB81D2-08E8-4527-89AE-7001592A91C3}"/>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5" name="Footer Placeholder 4">
            <a:extLst>
              <a:ext uri="{FF2B5EF4-FFF2-40B4-BE49-F238E27FC236}">
                <a16:creationId xmlns:a16="http://schemas.microsoft.com/office/drawing/2014/main" id="{83D01207-FB17-4E0C-9D0A-4ABE1C61F7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A6758D-7443-452A-9950-C96E2AF2868A}"/>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411692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655C-3441-4389-96D1-724C02302A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391BF5-1BE2-484B-B456-9997906386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146715-F718-47BB-9004-CC05712EDD38}"/>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5" name="Footer Placeholder 4">
            <a:extLst>
              <a:ext uri="{FF2B5EF4-FFF2-40B4-BE49-F238E27FC236}">
                <a16:creationId xmlns:a16="http://schemas.microsoft.com/office/drawing/2014/main" id="{816AE389-124D-41D2-B09F-D336311D1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5387C-49BD-4A32-B8AC-E467B8B4322E}"/>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176548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2369-39EC-4567-8D62-E48F762EF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529DA0-FD77-4119-AEBD-AA8FAF39F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2B9DBD-5BE5-492A-862E-D74252833C1D}"/>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5" name="Footer Placeholder 4">
            <a:extLst>
              <a:ext uri="{FF2B5EF4-FFF2-40B4-BE49-F238E27FC236}">
                <a16:creationId xmlns:a16="http://schemas.microsoft.com/office/drawing/2014/main" id="{6C91C10C-36C6-405D-8567-54FD915D22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FC68C-BC0A-4C6D-9532-AC6C814AEE82}"/>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220391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380B-F7A2-41D6-81F2-EF9401C94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838F92-EBA6-4021-AA5F-BE9516960F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84325E-3BC3-409D-8B51-EEA6CC44B0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F11F73-D078-4907-96B2-C426A90CAC64}"/>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6" name="Footer Placeholder 5">
            <a:extLst>
              <a:ext uri="{FF2B5EF4-FFF2-40B4-BE49-F238E27FC236}">
                <a16:creationId xmlns:a16="http://schemas.microsoft.com/office/drawing/2014/main" id="{C6015153-0E46-48A3-BB5A-3F76F7B529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8366D3-8506-4947-AF08-2EACA4194F74}"/>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226854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9CA7-3FD0-4D40-ADB0-BF1EA61BA5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CF6864-EAB8-4196-AF09-4C5E4BB94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40DB67-DBA9-4BF3-A586-DC756A04F4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5F05FA-A9CA-45A6-9F53-E715CB59B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F0D2C6-E560-45D5-8674-3A93032E46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71705F-BE89-4EDA-8BE7-2B71DC79D88C}"/>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8" name="Footer Placeholder 7">
            <a:extLst>
              <a:ext uri="{FF2B5EF4-FFF2-40B4-BE49-F238E27FC236}">
                <a16:creationId xmlns:a16="http://schemas.microsoft.com/office/drawing/2014/main" id="{790553FC-AE4A-443C-91E4-0A07FA2FBA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AE601-3D40-4234-A755-70794A92E863}"/>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175607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23B2-FA45-4A67-8895-829C033BC1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474024-32B4-4A2D-921C-EB5E9F81401B}"/>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4" name="Footer Placeholder 3">
            <a:extLst>
              <a:ext uri="{FF2B5EF4-FFF2-40B4-BE49-F238E27FC236}">
                <a16:creationId xmlns:a16="http://schemas.microsoft.com/office/drawing/2014/main" id="{57495568-2DCB-4A04-B62D-D1097FB4D8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039198-CF8B-4A02-8D66-2451156F8026}"/>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260933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0FE97-C463-4028-B75D-FDEDF9C28E00}"/>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3" name="Footer Placeholder 2">
            <a:extLst>
              <a:ext uri="{FF2B5EF4-FFF2-40B4-BE49-F238E27FC236}">
                <a16:creationId xmlns:a16="http://schemas.microsoft.com/office/drawing/2014/main" id="{CCA7AAD9-F632-4515-9DD8-C4FF28CF4E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DE115E-0E87-41AE-8283-08FB9BFCC1D9}"/>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252350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C4E2-68B3-452D-8D7E-C6AF3B67C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DE91F2-F4E6-4214-9BFD-A8D1F5FA0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C8A45E-5A10-4C85-A92F-5E28A5ED8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A9C24D-C1B1-4F1A-B0E1-ACCCC46C152D}"/>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6" name="Footer Placeholder 5">
            <a:extLst>
              <a:ext uri="{FF2B5EF4-FFF2-40B4-BE49-F238E27FC236}">
                <a16:creationId xmlns:a16="http://schemas.microsoft.com/office/drawing/2014/main" id="{E0FF1296-CE71-483F-B416-DAC13148F2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EF4BC-F78D-46CA-87C6-BF7592FAF4CA}"/>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37791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3514-5C4E-4824-A350-A2E40348D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652B2-E122-42D8-AEE9-7C23E1836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FA7928-6D54-42F0-BA0C-0DE3CF1C5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7D209E-506F-49CF-B981-470CDDA1A9A3}"/>
              </a:ext>
            </a:extLst>
          </p:cNvPr>
          <p:cNvSpPr>
            <a:spLocks noGrp="1"/>
          </p:cNvSpPr>
          <p:nvPr>
            <p:ph type="dt" sz="half" idx="10"/>
          </p:nvPr>
        </p:nvSpPr>
        <p:spPr/>
        <p:txBody>
          <a:bodyPr/>
          <a:lstStyle/>
          <a:p>
            <a:fld id="{AD0E35CB-B3AF-4BD0-9562-DA2BA982904C}" type="datetimeFigureOut">
              <a:rPr lang="en-GB" smtClean="0"/>
              <a:t>10/12/2021</a:t>
            </a:fld>
            <a:endParaRPr lang="en-GB"/>
          </a:p>
        </p:txBody>
      </p:sp>
      <p:sp>
        <p:nvSpPr>
          <p:cNvPr id="6" name="Footer Placeholder 5">
            <a:extLst>
              <a:ext uri="{FF2B5EF4-FFF2-40B4-BE49-F238E27FC236}">
                <a16:creationId xmlns:a16="http://schemas.microsoft.com/office/drawing/2014/main" id="{2DC6A9A3-E702-4041-B628-730D50F787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DC5FE3-9222-4C0E-93B1-B8531980ACB1}"/>
              </a:ext>
            </a:extLst>
          </p:cNvPr>
          <p:cNvSpPr>
            <a:spLocks noGrp="1"/>
          </p:cNvSpPr>
          <p:nvPr>
            <p:ph type="sldNum" sz="quarter" idx="12"/>
          </p:nvPr>
        </p:nvSpPr>
        <p:spPr/>
        <p:txBody>
          <a:bodyPr/>
          <a:lstStyle/>
          <a:p>
            <a:fld id="{4F717D6F-09BF-471B-96C5-CA6D6FCF0232}" type="slidenum">
              <a:rPr lang="en-GB" smtClean="0"/>
              <a:t>‹#›</a:t>
            </a:fld>
            <a:endParaRPr lang="en-GB"/>
          </a:p>
        </p:txBody>
      </p:sp>
    </p:spTree>
    <p:extLst>
      <p:ext uri="{BB962C8B-B14F-4D97-AF65-F5344CB8AC3E}">
        <p14:creationId xmlns:p14="http://schemas.microsoft.com/office/powerpoint/2010/main" val="353798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7E3FF-EAE1-47A8-8269-596FF750F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50D66-1F5E-4CB4-92B6-46E888817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46CCA2-70A1-4199-9878-10E8EA69E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35CB-B3AF-4BD0-9562-DA2BA982904C}" type="datetimeFigureOut">
              <a:rPr lang="en-GB" smtClean="0"/>
              <a:t>10/12/2021</a:t>
            </a:fld>
            <a:endParaRPr lang="en-GB"/>
          </a:p>
        </p:txBody>
      </p:sp>
      <p:sp>
        <p:nvSpPr>
          <p:cNvPr id="5" name="Footer Placeholder 4">
            <a:extLst>
              <a:ext uri="{FF2B5EF4-FFF2-40B4-BE49-F238E27FC236}">
                <a16:creationId xmlns:a16="http://schemas.microsoft.com/office/drawing/2014/main" id="{24675A5C-38AD-49F7-86A1-548B6223D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EC4917-12EB-40D1-9A8A-F32EB0D29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17D6F-09BF-471B-96C5-CA6D6FCF0232}" type="slidenum">
              <a:rPr lang="en-GB" smtClean="0"/>
              <a:t>‹#›</a:t>
            </a:fld>
            <a:endParaRPr lang="en-GB"/>
          </a:p>
        </p:txBody>
      </p:sp>
    </p:spTree>
    <p:extLst>
      <p:ext uri="{BB962C8B-B14F-4D97-AF65-F5344CB8AC3E}">
        <p14:creationId xmlns:p14="http://schemas.microsoft.com/office/powerpoint/2010/main" val="183722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pen.edu/openlearn/nature-environment/my-career-goal-environment"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665032-CB52-45CD-AEB7-94F3C17E40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5107" y="292963"/>
            <a:ext cx="13066700" cy="6036816"/>
          </a:xfrm>
          <a:prstGeom prst="rect">
            <a:avLst/>
          </a:prstGeom>
        </p:spPr>
      </p:pic>
      <p:sp>
        <p:nvSpPr>
          <p:cNvPr id="6" name="TextBox 5">
            <a:extLst>
              <a:ext uri="{FF2B5EF4-FFF2-40B4-BE49-F238E27FC236}">
                <a16:creationId xmlns:a16="http://schemas.microsoft.com/office/drawing/2014/main" id="{36FA5A76-8322-4A42-B532-003D26A51C1A}"/>
              </a:ext>
            </a:extLst>
          </p:cNvPr>
          <p:cNvSpPr txBox="1"/>
          <p:nvPr/>
        </p:nvSpPr>
        <p:spPr>
          <a:xfrm>
            <a:off x="265965" y="5443796"/>
            <a:ext cx="9275355" cy="230832"/>
          </a:xfrm>
          <a:prstGeom prst="rect">
            <a:avLst/>
          </a:prstGeom>
          <a:noFill/>
        </p:spPr>
        <p:txBody>
          <a:bodyPr wrap="square" rtlCol="0">
            <a:spAutoFit/>
          </a:bodyPr>
          <a:lstStyle/>
          <a:p>
            <a:r>
              <a:rPr lang="en-GB" sz="900">
                <a:hlinkClick r:id="rId3" tooltip="http://www.open.edu/openlearn/nature-environment/my-career-goal-environment"/>
              </a:rPr>
              <a:t>This Photo</a:t>
            </a:r>
            <a:r>
              <a:rPr lang="en-GB" sz="900"/>
              <a:t> by Unknown Author is licensed under </a:t>
            </a:r>
            <a:r>
              <a:rPr lang="en-GB" sz="900">
                <a:hlinkClick r:id="rId4" tooltip="https://creativecommons.org/licenses/by-sa/3.0/"/>
              </a:rPr>
              <a:t>CC BY-SA</a:t>
            </a:r>
            <a:endParaRPr lang="en-GB" sz="900"/>
          </a:p>
        </p:txBody>
      </p:sp>
      <p:sp>
        <p:nvSpPr>
          <p:cNvPr id="2" name="Title 1">
            <a:extLst>
              <a:ext uri="{FF2B5EF4-FFF2-40B4-BE49-F238E27FC236}">
                <a16:creationId xmlns:a16="http://schemas.microsoft.com/office/drawing/2014/main" id="{602AA25B-32BF-4654-A07A-5EEDFC154ADF}"/>
              </a:ext>
            </a:extLst>
          </p:cNvPr>
          <p:cNvSpPr>
            <a:spLocks noGrp="1"/>
          </p:cNvSpPr>
          <p:nvPr>
            <p:ph type="ctrTitle"/>
          </p:nvPr>
        </p:nvSpPr>
        <p:spPr/>
        <p:txBody>
          <a:bodyPr/>
          <a:lstStyle/>
          <a:p>
            <a:r>
              <a:rPr lang="en-US" dirty="0">
                <a:solidFill>
                  <a:schemeClr val="bg1"/>
                </a:solidFill>
              </a:rPr>
              <a:t>The environment and how to help it</a:t>
            </a:r>
            <a:r>
              <a:rPr lang="en-US" dirty="0"/>
              <a:t>.</a:t>
            </a:r>
            <a:endParaRPr lang="en-GB" dirty="0"/>
          </a:p>
        </p:txBody>
      </p:sp>
      <p:sp>
        <p:nvSpPr>
          <p:cNvPr id="3" name="Subtitle 2">
            <a:extLst>
              <a:ext uri="{FF2B5EF4-FFF2-40B4-BE49-F238E27FC236}">
                <a16:creationId xmlns:a16="http://schemas.microsoft.com/office/drawing/2014/main" id="{E814DF57-1C4B-4F69-B5EF-277C5BDBFE9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5785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90B7-0BE9-4936-B69B-E5D69C97411C}"/>
              </a:ext>
            </a:extLst>
          </p:cNvPr>
          <p:cNvSpPr>
            <a:spLocks noGrp="1"/>
          </p:cNvSpPr>
          <p:nvPr>
            <p:ph type="title"/>
          </p:nvPr>
        </p:nvSpPr>
        <p:spPr/>
        <p:txBody>
          <a:bodyPr/>
          <a:lstStyle/>
          <a:p>
            <a:r>
              <a:rPr lang="en-US" dirty="0"/>
              <a:t>How much do you know about our school dinners?</a:t>
            </a:r>
            <a:endParaRPr lang="en-GB" dirty="0"/>
          </a:p>
        </p:txBody>
      </p:sp>
      <p:sp>
        <p:nvSpPr>
          <p:cNvPr id="4" name="Text Placeholder 3">
            <a:extLst>
              <a:ext uri="{FF2B5EF4-FFF2-40B4-BE49-F238E27FC236}">
                <a16:creationId xmlns:a16="http://schemas.microsoft.com/office/drawing/2014/main" id="{8FA3D681-81A6-4AC1-A399-34A16339C653}"/>
              </a:ext>
            </a:extLst>
          </p:cNvPr>
          <p:cNvSpPr>
            <a:spLocks noGrp="1"/>
          </p:cNvSpPr>
          <p:nvPr>
            <p:ph type="body" sz="half" idx="2"/>
          </p:nvPr>
        </p:nvSpPr>
        <p:spPr/>
        <p:txBody>
          <a:bodyPr/>
          <a:lstStyle/>
          <a:p>
            <a:r>
              <a:rPr lang="en-US" dirty="0"/>
              <a:t>About our meals: At </a:t>
            </a:r>
            <a:r>
              <a:rPr lang="en-US" dirty="0" err="1"/>
              <a:t>Westhouses</a:t>
            </a:r>
            <a:r>
              <a:rPr lang="en-US" dirty="0"/>
              <a:t> primary school all children are encouraged to eat healthy and try new foods. There is no more than 2 portions with deep fried, batter coated, or bread crumbed food a week. </a:t>
            </a:r>
          </a:p>
          <a:p>
            <a:endParaRPr lang="en-GB" dirty="0"/>
          </a:p>
        </p:txBody>
      </p:sp>
      <p:sp>
        <p:nvSpPr>
          <p:cNvPr id="5" name="TextBox 4">
            <a:extLst>
              <a:ext uri="{FF2B5EF4-FFF2-40B4-BE49-F238E27FC236}">
                <a16:creationId xmlns:a16="http://schemas.microsoft.com/office/drawing/2014/main" id="{8AA6F68E-39FF-408C-B854-2C470F6AEB42}"/>
              </a:ext>
            </a:extLst>
          </p:cNvPr>
          <p:cNvSpPr txBox="1"/>
          <p:nvPr/>
        </p:nvSpPr>
        <p:spPr>
          <a:xfrm>
            <a:off x="5699464" y="457200"/>
            <a:ext cx="6010183" cy="1754326"/>
          </a:xfrm>
          <a:prstGeom prst="rect">
            <a:avLst/>
          </a:prstGeom>
          <a:noFill/>
        </p:spPr>
        <p:txBody>
          <a:bodyPr wrap="square" rtlCol="0">
            <a:spAutoFit/>
          </a:bodyPr>
          <a:lstStyle/>
          <a:p>
            <a:r>
              <a:rPr lang="en-US" dirty="0"/>
              <a:t>Our school dinners: </a:t>
            </a:r>
          </a:p>
          <a:p>
            <a:r>
              <a:rPr lang="en-US" dirty="0"/>
              <a:t>Our school dinners do not contain any nuts</a:t>
            </a:r>
          </a:p>
          <a:p>
            <a:endParaRPr lang="en-US" dirty="0"/>
          </a:p>
          <a:p>
            <a:endParaRPr lang="en-US" dirty="0"/>
          </a:p>
          <a:p>
            <a:r>
              <a:rPr lang="en-US" dirty="0"/>
              <a:t>F</a:t>
            </a:r>
            <a:r>
              <a:rPr lang="en-GB" dirty="0" err="1"/>
              <a:t>ood</a:t>
            </a:r>
            <a:r>
              <a:rPr lang="en-GB" dirty="0"/>
              <a:t> sources:</a:t>
            </a:r>
          </a:p>
          <a:p>
            <a:r>
              <a:rPr lang="en-US" dirty="0"/>
              <a:t>S</a:t>
            </a:r>
            <a:r>
              <a:rPr lang="en-GB" dirty="0" err="1"/>
              <a:t>ome</a:t>
            </a:r>
            <a:r>
              <a:rPr lang="en-GB" dirty="0"/>
              <a:t> of our food sources are </a:t>
            </a:r>
          </a:p>
        </p:txBody>
      </p:sp>
      <p:sp>
        <p:nvSpPr>
          <p:cNvPr id="6" name="Rectangle 5">
            <a:extLst>
              <a:ext uri="{FF2B5EF4-FFF2-40B4-BE49-F238E27FC236}">
                <a16:creationId xmlns:a16="http://schemas.microsoft.com/office/drawing/2014/main" id="{9F862043-9554-49ED-834A-9DF4EA80305D}"/>
              </a:ext>
            </a:extLst>
          </p:cNvPr>
          <p:cNvSpPr/>
          <p:nvPr/>
        </p:nvSpPr>
        <p:spPr>
          <a:xfrm>
            <a:off x="5699464" y="2211526"/>
            <a:ext cx="6096000" cy="1477328"/>
          </a:xfrm>
          <a:prstGeom prst="rect">
            <a:avLst/>
          </a:prstGeom>
        </p:spPr>
        <p:txBody>
          <a:bodyPr>
            <a:spAutoFit/>
          </a:bodyPr>
          <a:lstStyle/>
          <a:p>
            <a:pPr>
              <a:buFont typeface="Arial" panose="020B0604020202020204" pitchFamily="34" charset="0"/>
              <a:buChar char="•"/>
            </a:pPr>
            <a:r>
              <a:rPr lang="en-GB" b="0" i="0" dirty="0">
                <a:solidFill>
                  <a:srgbClr val="333333"/>
                </a:solidFill>
                <a:effectLst/>
                <a:latin typeface="Helvetica Neue"/>
              </a:rPr>
              <a:t>Buxton, Water - High Peak</a:t>
            </a:r>
          </a:p>
          <a:p>
            <a:pPr>
              <a:buFont typeface="Arial" panose="020B0604020202020204" pitchFamily="34" charset="0"/>
              <a:buChar char="•"/>
            </a:pPr>
            <a:r>
              <a:rPr lang="en-GB" b="0" i="0" dirty="0">
                <a:solidFill>
                  <a:srgbClr val="333333"/>
                </a:solidFill>
                <a:effectLst/>
                <a:latin typeface="Helvetica Neue"/>
              </a:rPr>
              <a:t>Tomson, Fruit &amp; Vegetables - High Peak</a:t>
            </a:r>
          </a:p>
          <a:p>
            <a:pPr>
              <a:buFont typeface="Arial" panose="020B0604020202020204" pitchFamily="34" charset="0"/>
              <a:buChar char="•"/>
            </a:pPr>
            <a:r>
              <a:rPr lang="en-GB" b="0" i="0" dirty="0">
                <a:solidFill>
                  <a:srgbClr val="333333"/>
                </a:solidFill>
                <a:effectLst/>
                <a:latin typeface="Helvetica Neue"/>
              </a:rPr>
              <a:t>Lower Hurst Farm, Organic Beef - Hartington</a:t>
            </a:r>
          </a:p>
          <a:p>
            <a:pPr>
              <a:buFont typeface="Arial" panose="020B0604020202020204" pitchFamily="34" charset="0"/>
              <a:buChar char="•"/>
            </a:pPr>
            <a:r>
              <a:rPr lang="en-GB" b="0" i="0" dirty="0">
                <a:solidFill>
                  <a:srgbClr val="333333"/>
                </a:solidFill>
                <a:effectLst/>
                <a:latin typeface="Helvetica Neue"/>
              </a:rPr>
              <a:t>Underwood Meat Company Ltd, Sausages - Chesterfield</a:t>
            </a:r>
          </a:p>
          <a:p>
            <a:pPr>
              <a:buFont typeface="Arial" panose="020B0604020202020204" pitchFamily="34" charset="0"/>
              <a:buChar char="•"/>
            </a:pPr>
            <a:r>
              <a:rPr lang="en-GB" b="0" i="0" dirty="0">
                <a:solidFill>
                  <a:srgbClr val="333333"/>
                </a:solidFill>
                <a:effectLst/>
                <a:latin typeface="Helvetica Neue"/>
              </a:rPr>
              <a:t>John Palin, Fruit &amp; Vegetables - Matlock</a:t>
            </a:r>
          </a:p>
        </p:txBody>
      </p:sp>
      <p:pic>
        <p:nvPicPr>
          <p:cNvPr id="7" name="Picture 6" descr="A person wearing a hat&#10;&#10;Description automatically generated with low confidence">
            <a:extLst>
              <a:ext uri="{FF2B5EF4-FFF2-40B4-BE49-F238E27FC236}">
                <a16:creationId xmlns:a16="http://schemas.microsoft.com/office/drawing/2014/main" id="{8C6064A9-7052-4A84-B4C2-784725101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426" y="4302557"/>
            <a:ext cx="2681782" cy="2003059"/>
          </a:xfrm>
          <a:prstGeom prst="rect">
            <a:avLst/>
          </a:prstGeom>
        </p:spPr>
      </p:pic>
    </p:spTree>
    <p:extLst>
      <p:ext uri="{BB962C8B-B14F-4D97-AF65-F5344CB8AC3E}">
        <p14:creationId xmlns:p14="http://schemas.microsoft.com/office/powerpoint/2010/main" val="59222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B7F8-69D9-4B1F-A3E0-B49AB800BE9F}"/>
              </a:ext>
            </a:extLst>
          </p:cNvPr>
          <p:cNvSpPr>
            <a:spLocks noGrp="1"/>
          </p:cNvSpPr>
          <p:nvPr>
            <p:ph type="title"/>
          </p:nvPr>
        </p:nvSpPr>
        <p:spPr/>
        <p:txBody>
          <a:bodyPr/>
          <a:lstStyle/>
          <a:p>
            <a:r>
              <a:rPr lang="en-US" dirty="0"/>
              <a:t>Food wasted each year in this country and how to help this </a:t>
            </a:r>
            <a:endParaRPr lang="en-GB" dirty="0"/>
          </a:p>
        </p:txBody>
      </p:sp>
      <p:sp>
        <p:nvSpPr>
          <p:cNvPr id="3" name="Content Placeholder 2">
            <a:extLst>
              <a:ext uri="{FF2B5EF4-FFF2-40B4-BE49-F238E27FC236}">
                <a16:creationId xmlns:a16="http://schemas.microsoft.com/office/drawing/2014/main" id="{9143B7C4-8DDE-4ED9-AECC-AE69E3BBB09B}"/>
              </a:ext>
            </a:extLst>
          </p:cNvPr>
          <p:cNvSpPr>
            <a:spLocks noGrp="1"/>
          </p:cNvSpPr>
          <p:nvPr>
            <p:ph sz="half" idx="1"/>
          </p:nvPr>
        </p:nvSpPr>
        <p:spPr/>
        <p:txBody>
          <a:bodyPr/>
          <a:lstStyle/>
          <a:p>
            <a:pPr marL="0" indent="0">
              <a:buNone/>
            </a:pPr>
            <a:r>
              <a:rPr lang="en-US" dirty="0"/>
              <a:t>In this country 10.5 billion edible meals are thrown out. 9½ billion tones of food is wasted each year because it either looks bad or isn’t how we want it to look. We also throw away 19% of the food we buy in each household.</a:t>
            </a:r>
            <a:endParaRPr lang="en-GB" dirty="0"/>
          </a:p>
        </p:txBody>
      </p:sp>
      <p:sp>
        <p:nvSpPr>
          <p:cNvPr id="4" name="Content Placeholder 3">
            <a:extLst>
              <a:ext uri="{FF2B5EF4-FFF2-40B4-BE49-F238E27FC236}">
                <a16:creationId xmlns:a16="http://schemas.microsoft.com/office/drawing/2014/main" id="{DE001D7A-89AE-47AE-B7F4-54386DB8CBE0}"/>
              </a:ext>
            </a:extLst>
          </p:cNvPr>
          <p:cNvSpPr>
            <a:spLocks noGrp="1"/>
          </p:cNvSpPr>
          <p:nvPr>
            <p:ph sz="half" idx="2"/>
          </p:nvPr>
        </p:nvSpPr>
        <p:spPr/>
        <p:txBody>
          <a:bodyPr/>
          <a:lstStyle/>
          <a:p>
            <a:pPr marL="0" indent="0">
              <a:buNone/>
            </a:pPr>
            <a:r>
              <a:rPr lang="en-US" dirty="0"/>
              <a:t>We can stop food waste bye not buying a load of food only buy stuff that you eat. If you don’t want something to eat rap it up. When you want it warm it up in the microwave and don’t chuck it away that’s so much easy.</a:t>
            </a:r>
            <a:endParaRPr lang="en-GB" dirty="0"/>
          </a:p>
        </p:txBody>
      </p:sp>
    </p:spTree>
    <p:extLst>
      <p:ext uri="{BB962C8B-B14F-4D97-AF65-F5344CB8AC3E}">
        <p14:creationId xmlns:p14="http://schemas.microsoft.com/office/powerpoint/2010/main" val="285561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C8F6-6937-43B8-943D-2ECE2A1E3D63}"/>
              </a:ext>
            </a:extLst>
          </p:cNvPr>
          <p:cNvSpPr>
            <a:spLocks noGrp="1"/>
          </p:cNvSpPr>
          <p:nvPr>
            <p:ph type="title"/>
          </p:nvPr>
        </p:nvSpPr>
        <p:spPr/>
        <p:txBody>
          <a:bodyPr/>
          <a:lstStyle/>
          <a:p>
            <a:r>
              <a:rPr lang="en-US" dirty="0"/>
              <a:t>Ways to help the environment.</a:t>
            </a:r>
            <a:endParaRPr lang="en-GB" dirty="0"/>
          </a:p>
        </p:txBody>
      </p:sp>
      <p:sp>
        <p:nvSpPr>
          <p:cNvPr id="3" name="Content Placeholder 2">
            <a:extLst>
              <a:ext uri="{FF2B5EF4-FFF2-40B4-BE49-F238E27FC236}">
                <a16:creationId xmlns:a16="http://schemas.microsoft.com/office/drawing/2014/main" id="{65987A3A-903F-46FA-B03D-BAFA21A397FF}"/>
              </a:ext>
            </a:extLst>
          </p:cNvPr>
          <p:cNvSpPr>
            <a:spLocks noGrp="1"/>
          </p:cNvSpPr>
          <p:nvPr>
            <p:ph sz="half" idx="1"/>
          </p:nvPr>
        </p:nvSpPr>
        <p:spPr>
          <a:xfrm>
            <a:off x="838200" y="1825625"/>
            <a:ext cx="11199920" cy="4351338"/>
          </a:xfrm>
        </p:spPr>
        <p:txBody>
          <a:bodyPr/>
          <a:lstStyle/>
          <a:p>
            <a:pPr marL="0" indent="0">
              <a:buNone/>
            </a:pPr>
            <a:r>
              <a:rPr lang="en-US" dirty="0">
                <a:highlight>
                  <a:srgbClr val="008080"/>
                </a:highlight>
              </a:rPr>
              <a:t>You could recycle .                                                     </a:t>
            </a:r>
          </a:p>
          <a:p>
            <a:pPr marL="0" indent="0">
              <a:buNone/>
            </a:pPr>
            <a:r>
              <a:rPr lang="en-US" dirty="0">
                <a:highlight>
                  <a:srgbClr val="008080"/>
                </a:highlight>
              </a:rPr>
              <a:t>If you do you will give us food.</a:t>
            </a:r>
          </a:p>
          <a:p>
            <a:pPr marL="0" indent="0">
              <a:buNone/>
            </a:pPr>
            <a:r>
              <a:rPr lang="en-US" dirty="0">
                <a:highlight>
                  <a:srgbClr val="00FF00"/>
                </a:highlight>
              </a:rPr>
              <a:t>Do not waste any food.</a:t>
            </a:r>
          </a:p>
          <a:p>
            <a:pPr marL="0" indent="0">
              <a:buNone/>
            </a:pPr>
            <a:r>
              <a:rPr lang="en-US" dirty="0">
                <a:highlight>
                  <a:srgbClr val="00FF00"/>
                </a:highlight>
              </a:rPr>
              <a:t>Don’t use gas for cars.</a:t>
            </a:r>
          </a:p>
          <a:p>
            <a:pPr marL="0" indent="0">
              <a:buNone/>
            </a:pPr>
            <a:r>
              <a:rPr lang="en-US" dirty="0">
                <a:highlight>
                  <a:srgbClr val="0000FF"/>
                </a:highlight>
              </a:rPr>
              <a:t>Don’t waste good food.</a:t>
            </a:r>
          </a:p>
          <a:p>
            <a:pPr marL="0" indent="0">
              <a:buNone/>
            </a:pPr>
            <a:r>
              <a:rPr lang="en-US" dirty="0">
                <a:highlight>
                  <a:srgbClr val="0000FF"/>
                </a:highlight>
              </a:rPr>
              <a:t>If we waste are food we wont have we wont have any left. </a:t>
            </a:r>
          </a:p>
          <a:p>
            <a:pPr marL="0" indent="0">
              <a:buNone/>
            </a:pPr>
            <a:r>
              <a:rPr lang="en-US" dirty="0">
                <a:highlight>
                  <a:srgbClr val="808080"/>
                </a:highlight>
              </a:rPr>
              <a:t>What foods wont we have ? We’ll give you 2 minutes  to think of some</a:t>
            </a:r>
          </a:p>
        </p:txBody>
      </p:sp>
    </p:spTree>
    <p:extLst>
      <p:ext uri="{BB962C8B-B14F-4D97-AF65-F5344CB8AC3E}">
        <p14:creationId xmlns:p14="http://schemas.microsoft.com/office/powerpoint/2010/main" val="250147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CC4F-07FA-4E8B-BB64-5AB2D91E856C}"/>
              </a:ext>
            </a:extLst>
          </p:cNvPr>
          <p:cNvSpPr>
            <a:spLocks noGrp="1"/>
          </p:cNvSpPr>
          <p:nvPr>
            <p:ph type="title"/>
          </p:nvPr>
        </p:nvSpPr>
        <p:spPr/>
        <p:txBody>
          <a:bodyPr/>
          <a:lstStyle/>
          <a:p>
            <a:r>
              <a:rPr lang="en-US" dirty="0"/>
              <a:t>QUESTIONS ?</a:t>
            </a:r>
            <a:endParaRPr lang="en-GB" dirty="0"/>
          </a:p>
        </p:txBody>
      </p:sp>
      <p:sp>
        <p:nvSpPr>
          <p:cNvPr id="3" name="Text Placeholder 2">
            <a:extLst>
              <a:ext uri="{FF2B5EF4-FFF2-40B4-BE49-F238E27FC236}">
                <a16:creationId xmlns:a16="http://schemas.microsoft.com/office/drawing/2014/main" id="{6747FDA1-AFE8-43FE-9A82-E1EC5537F09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30721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309</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 Neue</vt:lpstr>
      <vt:lpstr>Office Theme</vt:lpstr>
      <vt:lpstr>The environment and how to help it.</vt:lpstr>
      <vt:lpstr>How much do you know about our school dinners?</vt:lpstr>
      <vt:lpstr>Food wasted each year in this country and how to help this </vt:lpstr>
      <vt:lpstr>Ways to help the environment.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 and how to help it.</dc:title>
  <dc:creator>Class3</dc:creator>
  <cp:lastModifiedBy>A Flint</cp:lastModifiedBy>
  <cp:revision>10</cp:revision>
  <dcterms:created xsi:type="dcterms:W3CDTF">2021-12-09T10:28:25Z</dcterms:created>
  <dcterms:modified xsi:type="dcterms:W3CDTF">2021-12-10T10:29:46Z</dcterms:modified>
</cp:coreProperties>
</file>